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24"/>
  </p:notesMasterIdLst>
  <p:sldIdLst>
    <p:sldId id="256" r:id="rId3"/>
    <p:sldId id="266" r:id="rId4"/>
    <p:sldId id="267" r:id="rId5"/>
    <p:sldId id="271" r:id="rId6"/>
    <p:sldId id="268" r:id="rId7"/>
    <p:sldId id="258" r:id="rId8"/>
    <p:sldId id="257" r:id="rId9"/>
    <p:sldId id="270" r:id="rId10"/>
    <p:sldId id="272" r:id="rId11"/>
    <p:sldId id="269" r:id="rId12"/>
    <p:sldId id="274" r:id="rId13"/>
    <p:sldId id="273" r:id="rId14"/>
    <p:sldId id="264" r:id="rId15"/>
    <p:sldId id="262" r:id="rId16"/>
    <p:sldId id="275" r:id="rId17"/>
    <p:sldId id="276" r:id="rId18"/>
    <p:sldId id="277" r:id="rId19"/>
    <p:sldId id="260" r:id="rId20"/>
    <p:sldId id="278" r:id="rId21"/>
    <p:sldId id="281" r:id="rId22"/>
    <p:sldId id="279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3333"/>
    <a:srgbClr val="990000"/>
    <a:srgbClr val="969696"/>
    <a:srgbClr val="EAEAEA"/>
    <a:srgbClr val="035540"/>
    <a:srgbClr val="023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06" autoAdjust="0"/>
    <p:restoredTop sz="82609" autoAdjust="0"/>
  </p:normalViewPr>
  <p:slideViewPr>
    <p:cSldViewPr>
      <p:cViewPr varScale="1">
        <p:scale>
          <a:sx n="90" d="100"/>
          <a:sy n="90" d="100"/>
        </p:scale>
        <p:origin x="-14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customXml" Target="../customXml/item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903683-3DD8-D740-9A1F-71503E35D9FC}" type="datetimeFigureOut">
              <a:rPr lang="en-US" smtClean="0"/>
              <a:t>4/8/14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F9AC4D-EDB2-D340-9967-0120E3BF2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41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8441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939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6903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8876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1659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6954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4761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6589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9047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5934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152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5926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8448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639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816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82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7235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944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2535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AC4D-EDB2-D340-9967-0120E3BF29F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824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219200"/>
            <a:ext cx="6096000" cy="838200"/>
          </a:xfrm>
        </p:spPr>
        <p:txBody>
          <a:bodyPr anchor="b" anchorCtr="0"/>
          <a:lstStyle>
            <a:lvl1pPr algn="l"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000592"/>
            <a:ext cx="6096000" cy="4572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A0CDCD4-CD15-4862-B1EC-A0830985C3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90600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0600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BEEB80-B944-460A-8974-680B94F586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4754B-EBAD-441D-9215-DC4567C7D4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05450" y="838200"/>
            <a:ext cx="158115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838200"/>
            <a:ext cx="48768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CDB937-FF70-458F-9A54-326C4DD28C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0" y="1447800"/>
            <a:ext cx="54864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2743200"/>
            <a:ext cx="3086100" cy="99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238500" y="2743200"/>
            <a:ext cx="3086100" cy="99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0" y="3886200"/>
            <a:ext cx="3086100" cy="99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38500" y="3886200"/>
            <a:ext cx="3086100" cy="99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EFE7876-85AD-4479-9C81-C1386789C9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6F38E5-157D-44DF-8C40-B0224E59B7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6F38E5-157D-44DF-8C40-B0224E59B7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01226-8442-42ED-B1D2-7090889D8A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30861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95700" y="1828800"/>
            <a:ext cx="30861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797D1-C824-4779-9D82-17BA43A78E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6400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1535113"/>
            <a:ext cx="320039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199" y="2174875"/>
            <a:ext cx="320039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33800" y="1535113"/>
            <a:ext cx="3124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33800" y="2174875"/>
            <a:ext cx="31242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665466-53CE-45C9-8063-F153F075CE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775FEC-4C04-4A63-A9AD-7EEEA99AE2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333B50-9CB4-4DFF-884B-2AB146F79B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580ED7-4E65-440D-9621-BA14847477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0"/>
            <a:ext cx="6324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6324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E66DC7F-F594-478E-9152-650489D137D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://www.tinyurl.com/qrgame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tinyurl.com/hgunit" TargetMode="External"/><Relationship Id="rId4" Type="http://schemas.openxmlformats.org/officeDocument/2006/relationships/hyperlink" Target="http://tinyurl.com/farm-civ" TargetMode="External"/><Relationship Id="rId5" Type="http://schemas.openxmlformats.org/officeDocument/2006/relationships/hyperlink" Target="http://tinyurl.com/institutionsunit" TargetMode="External"/><Relationship Id="rId6" Type="http://schemas.openxmlformats.org/officeDocument/2006/relationships/hyperlink" Target="http://tinyurl.com/m8nrryg" TargetMode="External"/><Relationship Id="rId7" Type="http://schemas.openxmlformats.org/officeDocument/2006/relationships/hyperlink" Target="http://tinyurl.com/nelbdhp" TargetMode="External"/><Relationship Id="rId8" Type="http://schemas.openxmlformats.org/officeDocument/2006/relationships/hyperlink" Target="http://tinyurl.com/mlbvkzy" TargetMode="External"/><Relationship Id="rId9" Type="http://schemas.openxmlformats.org/officeDocument/2006/relationships/hyperlink" Target="http://tinyurl.com/qf96env" TargetMode="External"/><Relationship Id="rId10" Type="http://schemas.openxmlformats.org/officeDocument/2006/relationships/hyperlink" Target="http://www.tinyurl.com/qrgame" TargetMode="External"/><Relationship Id="rId11" Type="http://schemas.openxmlformats.org/officeDocument/2006/relationships/hyperlink" Target="http://tinyurl.com/kl87fsp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err="1" smtClean="0"/>
              <a:t>Gamification</a:t>
            </a:r>
            <a:r>
              <a:rPr lang="en-US" b="1" dirty="0" smtClean="0"/>
              <a:t> to Engage Students in Literacy</a:t>
            </a:r>
            <a:endParaRPr lang="en-US" b="1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133600"/>
            <a:ext cx="6096000" cy="895008"/>
          </a:xfrm>
        </p:spPr>
        <p:txBody>
          <a:bodyPr/>
          <a:lstStyle/>
          <a:p>
            <a:r>
              <a:rPr lang="en-US" sz="2000" b="1" dirty="0" smtClean="0"/>
              <a:t>Patrice </a:t>
            </a:r>
            <a:r>
              <a:rPr lang="en-US" sz="2000" b="1" dirty="0" err="1" smtClean="0"/>
              <a:t>Becicka</a:t>
            </a:r>
            <a:r>
              <a:rPr lang="en-US" sz="2000" b="1" dirty="0" smtClean="0"/>
              <a:t>, Ben Wilcox, Michael Young</a:t>
            </a:r>
          </a:p>
          <a:p>
            <a:r>
              <a:rPr lang="en-US" sz="2000" dirty="0" smtClean="0"/>
              <a:t>College Community School District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4419600"/>
            <a:ext cx="571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+mj-lt"/>
              </a:rPr>
              <a:t>“If a child can’t learn the way we teach, maybe we should teach the way they learn.”</a:t>
            </a:r>
          </a:p>
          <a:p>
            <a:r>
              <a:rPr lang="en-US" sz="2000" b="1" dirty="0" smtClean="0">
                <a:latin typeface="+mj-lt"/>
              </a:rPr>
              <a:t>- Ignacio Estrada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95400"/>
            <a:ext cx="5562600" cy="3733800"/>
          </a:xfrm>
        </p:spPr>
        <p:txBody>
          <a:bodyPr/>
          <a:lstStyle/>
          <a:p>
            <a:r>
              <a:rPr lang="en-US" sz="6000" b="1" dirty="0" smtClean="0"/>
              <a:t>Humanize the Classroom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4265258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838200"/>
            <a:ext cx="62484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406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ecicka Classroom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222"/>
            <a:ext cx="9144000" cy="682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101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oung Classroom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826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en's Room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2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690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6324600" cy="914400"/>
          </a:xfrm>
        </p:spPr>
        <p:txBody>
          <a:bodyPr/>
          <a:lstStyle/>
          <a:p>
            <a:r>
              <a:rPr lang="en-US" sz="3600" b="1" u="sng" dirty="0" smtClean="0"/>
              <a:t>Our Path</a:t>
            </a:r>
            <a:endParaRPr lang="en-US" sz="36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6324600" cy="4724400"/>
          </a:xfrm>
        </p:spPr>
        <p:txBody>
          <a:bodyPr/>
          <a:lstStyle/>
          <a:p>
            <a:r>
              <a:rPr lang="en-US" b="1" dirty="0" smtClean="0"/>
              <a:t>First </a:t>
            </a:r>
            <a:r>
              <a:rPr lang="en-US" b="1" dirty="0" err="1" smtClean="0"/>
              <a:t>Gamification</a:t>
            </a:r>
            <a:r>
              <a:rPr lang="en-US" b="1" dirty="0" smtClean="0"/>
              <a:t>: </a:t>
            </a:r>
            <a:r>
              <a:rPr lang="en-US" dirty="0" smtClean="0"/>
              <a:t>December, 2012</a:t>
            </a:r>
          </a:p>
          <a:p>
            <a:r>
              <a:rPr lang="en-US" b="1" dirty="0" err="1" smtClean="0"/>
              <a:t>Gamification</a:t>
            </a:r>
            <a:r>
              <a:rPr lang="en-US" b="1" dirty="0"/>
              <a:t> </a:t>
            </a:r>
            <a:r>
              <a:rPr lang="en-US" b="1" dirty="0" smtClean="0"/>
              <a:t>Title: </a:t>
            </a:r>
            <a:r>
              <a:rPr lang="en-US" dirty="0" smtClean="0"/>
              <a:t>Hunting and Gathering</a:t>
            </a:r>
          </a:p>
          <a:p>
            <a:r>
              <a:rPr lang="en-US" b="1" dirty="0" smtClean="0"/>
              <a:t>Platform: </a:t>
            </a:r>
            <a:r>
              <a:rPr lang="en-US" dirty="0" smtClean="0"/>
              <a:t>Google Site</a:t>
            </a:r>
          </a:p>
          <a:p>
            <a:r>
              <a:rPr lang="en-US" b="1" dirty="0" smtClean="0"/>
              <a:t>Game Overview: </a:t>
            </a:r>
            <a:r>
              <a:rPr lang="en-US" dirty="0" smtClean="0"/>
              <a:t>Students completed tasks at various levels. Once students completed literacy task, they moved onto the next level.</a:t>
            </a:r>
          </a:p>
          <a:p>
            <a:r>
              <a:rPr lang="en-US" b="1" dirty="0" smtClean="0"/>
              <a:t>Successes: </a:t>
            </a:r>
            <a:r>
              <a:rPr lang="en-US" dirty="0" smtClean="0"/>
              <a:t>Using Technology to Deliver Instruction (Flipped Learning)</a:t>
            </a:r>
          </a:p>
          <a:p>
            <a:r>
              <a:rPr lang="en-US" b="1" dirty="0" smtClean="0"/>
              <a:t>Lessons: </a:t>
            </a:r>
            <a:r>
              <a:rPr lang="en-US" dirty="0" smtClean="0"/>
              <a:t>Wow! Putting Work on Students is Hard!</a:t>
            </a:r>
          </a:p>
        </p:txBody>
      </p:sp>
    </p:spTree>
    <p:extLst>
      <p:ext uri="{BB962C8B-B14F-4D97-AF65-F5344CB8AC3E}">
        <p14:creationId xmlns:p14="http://schemas.microsoft.com/office/powerpoint/2010/main" val="11627806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3-29 at 6.24.0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762000"/>
            <a:ext cx="6502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867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6324600" cy="914400"/>
          </a:xfrm>
        </p:spPr>
        <p:txBody>
          <a:bodyPr/>
          <a:lstStyle/>
          <a:p>
            <a:r>
              <a:rPr lang="en-US" sz="3600" b="1" u="sng" dirty="0" smtClean="0"/>
              <a:t>Our Path</a:t>
            </a:r>
            <a:endParaRPr lang="en-US" sz="36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6324600" cy="4724400"/>
          </a:xfrm>
        </p:spPr>
        <p:txBody>
          <a:bodyPr/>
          <a:lstStyle/>
          <a:p>
            <a:r>
              <a:rPr lang="en-US" b="1" dirty="0" smtClean="0"/>
              <a:t>Eight </a:t>
            </a:r>
            <a:r>
              <a:rPr lang="en-US" b="1" dirty="0" err="1" smtClean="0"/>
              <a:t>Gamified</a:t>
            </a:r>
            <a:r>
              <a:rPr lang="en-US" b="1" dirty="0" smtClean="0"/>
              <a:t> Units of Instruction</a:t>
            </a:r>
          </a:p>
          <a:p>
            <a:r>
              <a:rPr lang="en-US" b="1" dirty="0" smtClean="0"/>
              <a:t>Lessons Learned:</a:t>
            </a:r>
          </a:p>
          <a:p>
            <a:pPr lvl="1"/>
            <a:r>
              <a:rPr lang="en-US" dirty="0" smtClean="0"/>
              <a:t>Use a Narrative</a:t>
            </a:r>
          </a:p>
          <a:p>
            <a:pPr lvl="1"/>
            <a:r>
              <a:rPr lang="en-US" dirty="0" smtClean="0"/>
              <a:t>Incorporate Multiple Opportunities for Feedback</a:t>
            </a:r>
          </a:p>
          <a:p>
            <a:pPr lvl="2"/>
            <a:r>
              <a:rPr lang="en-US" dirty="0" smtClean="0"/>
              <a:t>Student Self and Peer Assessment</a:t>
            </a:r>
          </a:p>
          <a:p>
            <a:pPr lvl="2"/>
            <a:r>
              <a:rPr lang="en-US" dirty="0" smtClean="0"/>
              <a:t>Teacher Feedback</a:t>
            </a:r>
          </a:p>
          <a:p>
            <a:pPr lvl="1"/>
            <a:r>
              <a:rPr lang="en-US" dirty="0" smtClean="0"/>
              <a:t>Flexibility is Key</a:t>
            </a:r>
          </a:p>
          <a:p>
            <a:pPr lvl="2"/>
            <a:r>
              <a:rPr lang="en-US" dirty="0" smtClean="0"/>
              <a:t>Responsive Teaching</a:t>
            </a:r>
          </a:p>
          <a:p>
            <a:pPr lvl="2"/>
            <a:r>
              <a:rPr lang="en-US" dirty="0" smtClean="0"/>
              <a:t>Teacher as Coach</a:t>
            </a:r>
          </a:p>
          <a:p>
            <a:pPr lvl="1"/>
            <a:r>
              <a:rPr lang="en-US" dirty="0" smtClean="0"/>
              <a:t>Pacing is a Challenge</a:t>
            </a:r>
          </a:p>
          <a:p>
            <a:pPr lvl="1"/>
            <a:r>
              <a:rPr lang="en-US" dirty="0" smtClean="0"/>
              <a:t>Less is More</a:t>
            </a:r>
          </a:p>
          <a:p>
            <a:pPr lvl="1"/>
            <a:r>
              <a:rPr lang="en-US" dirty="0" smtClean="0"/>
              <a:t>Video Lessons Help (Personalized with Familiar Faces, When Possible)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91011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5181600"/>
            <a:ext cx="7772400" cy="1362075"/>
          </a:xfrm>
        </p:spPr>
        <p:txBody>
          <a:bodyPr/>
          <a:lstStyle/>
          <a:p>
            <a:r>
              <a:rPr lang="en-US" sz="3600" dirty="0" smtClean="0"/>
              <a:t>Queen’s Ransom: </a:t>
            </a:r>
            <a:br>
              <a:rPr lang="en-US" sz="3600" dirty="0" smtClean="0"/>
            </a:br>
            <a:r>
              <a:rPr lang="en-US" sz="3600" dirty="0" smtClean="0"/>
              <a:t>The Process</a:t>
            </a:r>
            <a:endParaRPr lang="en-US" sz="3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33400" y="762000"/>
            <a:ext cx="7315200" cy="3492500"/>
          </a:xfrm>
        </p:spPr>
        <p:txBody>
          <a:bodyPr/>
          <a:lstStyle/>
          <a:p>
            <a:pPr lvl="0"/>
            <a:r>
              <a:rPr lang="en-US" sz="2400" b="1" dirty="0"/>
              <a:t>Score </a:t>
            </a:r>
            <a:r>
              <a:rPr lang="en-US" sz="2400" b="1" dirty="0" smtClean="0"/>
              <a:t>Pre-Assessment Based on Assessment Scoring Guide and Rubric </a:t>
            </a:r>
          </a:p>
          <a:p>
            <a:pPr lvl="0"/>
            <a:r>
              <a:rPr lang="en-US" sz="2400" b="1" dirty="0" smtClean="0"/>
              <a:t>Look for Patterns; Recognize Needs</a:t>
            </a:r>
          </a:p>
          <a:p>
            <a:pPr lvl="0"/>
            <a:r>
              <a:rPr lang="en-US" sz="2400" b="1" dirty="0" smtClean="0"/>
              <a:t>Determine </a:t>
            </a:r>
            <a:r>
              <a:rPr lang="en-US" sz="2400" b="1" dirty="0"/>
              <a:t>Next Instructional Steps to Address Instructional Needs</a:t>
            </a:r>
          </a:p>
          <a:p>
            <a:pPr lvl="1"/>
            <a:r>
              <a:rPr lang="en-US" sz="2000" dirty="0"/>
              <a:t>What Needs Taught/Re-Taught</a:t>
            </a:r>
          </a:p>
          <a:p>
            <a:pPr lvl="1"/>
            <a:r>
              <a:rPr lang="en-US" sz="2000" dirty="0"/>
              <a:t>How It Should Be Taught/Re-Taught</a:t>
            </a:r>
          </a:p>
          <a:p>
            <a:pPr lvl="1"/>
            <a:r>
              <a:rPr lang="en-US" sz="2000" dirty="0" smtClean="0"/>
              <a:t>Continued </a:t>
            </a:r>
            <a:r>
              <a:rPr lang="en-US" sz="2000" dirty="0"/>
              <a:t>Assessment to Determine Success of Instruction and Intervention</a:t>
            </a:r>
          </a:p>
          <a:p>
            <a:pPr lvl="1"/>
            <a:r>
              <a:rPr lang="en-US" sz="2000" dirty="0"/>
              <a:t>Reflection on Student Growth and Instructional Impact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5181600"/>
            <a:ext cx="7772400" cy="1362075"/>
          </a:xfrm>
        </p:spPr>
        <p:txBody>
          <a:bodyPr/>
          <a:lstStyle/>
          <a:p>
            <a:r>
              <a:rPr lang="en-US" sz="3600" dirty="0" smtClean="0"/>
              <a:t>Queen’s Ransom</a:t>
            </a:r>
            <a:br>
              <a:rPr lang="en-US" sz="3600" dirty="0" smtClean="0"/>
            </a:br>
            <a:r>
              <a:rPr lang="en-US" sz="2800" dirty="0" smtClean="0">
                <a:hlinkClick r:id="rId3"/>
              </a:rPr>
              <a:t>www.tinyurl.com/qrgame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066801" y="0"/>
            <a:ext cx="6934200" cy="3568700"/>
          </a:xfrm>
        </p:spPr>
        <p:txBody>
          <a:bodyPr/>
          <a:lstStyle/>
          <a:p>
            <a:pPr algn="r"/>
            <a:r>
              <a:rPr lang="en-US" b="1" i="1" dirty="0" smtClean="0"/>
              <a:t>Queen’s Ransom</a:t>
            </a:r>
            <a:r>
              <a:rPr lang="en-US" b="1" dirty="0"/>
              <a:t> </a:t>
            </a:r>
            <a:r>
              <a:rPr lang="en-US" dirty="0" smtClean="0"/>
              <a:t>is a writing unit created as an intervention for students that has become our most successful game to date.</a:t>
            </a:r>
          </a:p>
          <a:p>
            <a:pPr algn="r"/>
            <a:endParaRPr lang="en-US" i="1" dirty="0"/>
          </a:p>
          <a:p>
            <a:pPr algn="r"/>
            <a:r>
              <a:rPr lang="en-US" b="1" dirty="0" smtClean="0"/>
              <a:t>Instructional Focus: </a:t>
            </a:r>
            <a:r>
              <a:rPr lang="en-US" dirty="0" smtClean="0"/>
              <a:t>Expository and Argumentative Writing</a:t>
            </a:r>
          </a:p>
          <a:p>
            <a:pPr algn="r"/>
            <a:endParaRPr lang="en-US" dirty="0"/>
          </a:p>
          <a:p>
            <a:pPr algn="r"/>
            <a:r>
              <a:rPr lang="en-US" b="1" dirty="0" smtClean="0"/>
              <a:t>Premise of the Game: </a:t>
            </a:r>
            <a:r>
              <a:rPr lang="en-US" dirty="0" smtClean="0"/>
              <a:t>The player is in the kingdom of </a:t>
            </a:r>
            <a:r>
              <a:rPr lang="en-US" dirty="0" err="1" smtClean="0"/>
              <a:t>Scripton</a:t>
            </a:r>
            <a:r>
              <a:rPr lang="en-US" dirty="0" smtClean="0"/>
              <a:t> and the Queen has been kidnapped. The player is tasked to complete writing challenges as a way to earn gold coins to pay for the queen’s safe return.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238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u="sng" dirty="0" err="1" smtClean="0"/>
              <a:t>Gamification</a:t>
            </a:r>
            <a:r>
              <a:rPr lang="en-US" sz="4800" b="1" u="sng" dirty="0" smtClean="0"/>
              <a:t>: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</a:t>
            </a:r>
            <a:r>
              <a:rPr lang="en-US" dirty="0" smtClean="0"/>
              <a:t>pplying </a:t>
            </a:r>
            <a:r>
              <a:rPr lang="en-US" sz="3200" b="1" dirty="0"/>
              <a:t>game design thinking </a:t>
            </a:r>
            <a:r>
              <a:rPr lang="en-US" dirty="0"/>
              <a:t>to non-game applications to make them </a:t>
            </a:r>
            <a:r>
              <a:rPr lang="en-US" sz="3200" b="1" dirty="0"/>
              <a:t>more fun and engaging</a:t>
            </a:r>
            <a:r>
              <a:rPr lang="en-US" dirty="0"/>
              <a:t>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It can </a:t>
            </a:r>
            <a:r>
              <a:rPr lang="en-US" dirty="0"/>
              <a:t>potentially be applied to </a:t>
            </a:r>
            <a:r>
              <a:rPr lang="en-US" sz="2800" b="1" dirty="0" smtClean="0"/>
              <a:t>any industry</a:t>
            </a:r>
            <a:r>
              <a:rPr lang="en-US" dirty="0"/>
              <a:t> and almost anything to </a:t>
            </a:r>
            <a:r>
              <a:rPr lang="en-US" sz="3200" b="1" dirty="0"/>
              <a:t>create fun and engaging experiences</a:t>
            </a:r>
            <a:r>
              <a:rPr lang="en-US" dirty="0"/>
              <a:t>, converting users into players.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268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95925"/>
            <a:ext cx="7772400" cy="1362075"/>
          </a:xfrm>
        </p:spPr>
        <p:txBody>
          <a:bodyPr/>
          <a:lstStyle/>
          <a:p>
            <a:r>
              <a:rPr lang="en-US" dirty="0" err="1" smtClean="0"/>
              <a:t>Gamification</a:t>
            </a:r>
            <a:r>
              <a:rPr lang="en-US" dirty="0" smtClean="0"/>
              <a:t> Path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2895600"/>
          </a:xfrm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  <a:hlinkClick r:id="rId3"/>
              </a:rPr>
              <a:t>Hunters and Gatherers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  <a:hlinkClick r:id="rId4"/>
              </a:rPr>
              <a:t>Farming and Civilization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  <a:hlinkClick r:id="rId5"/>
              </a:rPr>
              <a:t>Institutions Develop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  <a:hlinkClick r:id="rId6"/>
              </a:rPr>
              <a:t>Summer Reading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  <a:hlinkClick r:id="rId7"/>
              </a:rPr>
              <a:t>Empires Emerge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  <a:hlinkClick r:id="rId8"/>
              </a:rPr>
              <a:t>World of 1491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  <a:hlinkClick r:id="rId9"/>
              </a:rPr>
              <a:t>Exploration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  <a:hlinkClick r:id="rId10"/>
              </a:rPr>
              <a:t>Queen’s Ransom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  <a:hlinkClick r:id="rId11"/>
              </a:rPr>
              <a:t>The Colony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2114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590800"/>
            <a:ext cx="6324600" cy="914400"/>
          </a:xfrm>
        </p:spPr>
        <p:txBody>
          <a:bodyPr/>
          <a:lstStyle/>
          <a:p>
            <a:r>
              <a:rPr lang="en-US" sz="7200" b="1" u="sng" dirty="0" smtClean="0"/>
              <a:t>Questions</a:t>
            </a:r>
            <a:endParaRPr lang="en-US" sz="7200" b="1" u="sng" dirty="0"/>
          </a:p>
        </p:txBody>
      </p:sp>
    </p:spTree>
    <p:extLst>
      <p:ext uri="{BB962C8B-B14F-4D97-AF65-F5344CB8AC3E}">
        <p14:creationId xmlns:p14="http://schemas.microsoft.com/office/powerpoint/2010/main" val="835561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6324600" cy="914400"/>
          </a:xfrm>
        </p:spPr>
        <p:txBody>
          <a:bodyPr/>
          <a:lstStyle/>
          <a:p>
            <a:r>
              <a:rPr lang="en-US" sz="4800" b="1" u="sng" dirty="0" smtClean="0"/>
              <a:t>Components</a:t>
            </a:r>
            <a:endParaRPr lang="en-US" sz="48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6324600" cy="4419600"/>
          </a:xfrm>
        </p:spPr>
        <p:txBody>
          <a:bodyPr/>
          <a:lstStyle/>
          <a:p>
            <a:r>
              <a:rPr lang="en-US" sz="2800" b="1" dirty="0" smtClean="0"/>
              <a:t>Progression</a:t>
            </a:r>
            <a:endParaRPr lang="en-US" b="1" dirty="0" smtClean="0"/>
          </a:p>
          <a:p>
            <a:pPr lvl="1"/>
            <a:r>
              <a:rPr lang="en-US" dirty="0" smtClean="0"/>
              <a:t>Building Levels</a:t>
            </a:r>
          </a:p>
          <a:p>
            <a:r>
              <a:rPr lang="en-US" sz="2800" b="1" dirty="0" smtClean="0"/>
              <a:t>Investment</a:t>
            </a:r>
            <a:endParaRPr lang="en-US" b="1" dirty="0" smtClean="0"/>
          </a:p>
          <a:p>
            <a:pPr lvl="1"/>
            <a:r>
              <a:rPr lang="en-US" dirty="0" smtClean="0"/>
              <a:t>Achievements</a:t>
            </a:r>
          </a:p>
          <a:p>
            <a:pPr lvl="1"/>
            <a:r>
              <a:rPr lang="en-US" dirty="0" smtClean="0"/>
              <a:t>Collaboration</a:t>
            </a:r>
          </a:p>
          <a:p>
            <a:pPr lvl="1"/>
            <a:r>
              <a:rPr lang="en-US" dirty="0" smtClean="0"/>
              <a:t>Mastery Learning</a:t>
            </a:r>
          </a:p>
          <a:p>
            <a:r>
              <a:rPr lang="en-US" sz="3200" b="1" dirty="0" smtClean="0"/>
              <a:t>Streaming Discovery</a:t>
            </a:r>
          </a:p>
          <a:p>
            <a:pPr lvl="1"/>
            <a:r>
              <a:rPr lang="en-US" dirty="0" smtClean="0"/>
              <a:t>Navigating Learning</a:t>
            </a:r>
          </a:p>
          <a:p>
            <a:pPr lvl="1"/>
            <a:r>
              <a:rPr lang="en-US" dirty="0" smtClean="0"/>
              <a:t>Uncovering Pockets of Knowledge</a:t>
            </a:r>
          </a:p>
          <a:p>
            <a:pPr lvl="1"/>
            <a:r>
              <a:rPr lang="en-US" dirty="0" smtClean="0"/>
              <a:t>Countdown and Loss Aversion</a:t>
            </a:r>
          </a:p>
          <a:p>
            <a:pPr lvl="1"/>
            <a:r>
              <a:rPr lang="en-US" dirty="0" smtClean="0"/>
              <a:t>Synthesis and Skill Set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31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6324600" cy="914400"/>
          </a:xfrm>
        </p:spPr>
        <p:txBody>
          <a:bodyPr/>
          <a:lstStyle/>
          <a:p>
            <a:r>
              <a:rPr lang="en-US" sz="4800" b="1" u="sng" dirty="0" smtClean="0"/>
              <a:t>Connections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en-US" dirty="0" smtClean="0"/>
              <a:t>Immediate </a:t>
            </a:r>
            <a:r>
              <a:rPr lang="en-US" dirty="0"/>
              <a:t>Feedback &amp; </a:t>
            </a:r>
            <a:r>
              <a:rPr lang="en-US" dirty="0" err="1" smtClean="0"/>
              <a:t>Reinforcers</a:t>
            </a:r>
            <a:endParaRPr lang="en-US" dirty="0"/>
          </a:p>
          <a:p>
            <a:pPr>
              <a:lnSpc>
                <a:spcPct val="130000"/>
              </a:lnSpc>
            </a:pPr>
            <a:r>
              <a:rPr lang="en-US" dirty="0" smtClean="0"/>
              <a:t>Progress </a:t>
            </a:r>
            <a:r>
              <a:rPr lang="en-US" dirty="0"/>
              <a:t>Tracking &amp; Mastery  </a:t>
            </a:r>
            <a:r>
              <a:rPr lang="en-US" dirty="0" smtClean="0"/>
              <a:t>(Badges</a:t>
            </a:r>
            <a:r>
              <a:rPr lang="en-US" dirty="0"/>
              <a:t>, Leaderboards, Competition</a:t>
            </a:r>
            <a:r>
              <a:rPr lang="en-US" dirty="0" smtClean="0"/>
              <a:t>)</a:t>
            </a:r>
            <a:endParaRPr lang="en-US" dirty="0"/>
          </a:p>
          <a:p>
            <a:pPr>
              <a:lnSpc>
                <a:spcPct val="130000"/>
              </a:lnSpc>
            </a:pPr>
            <a:r>
              <a:rPr lang="en-US" dirty="0" smtClean="0"/>
              <a:t>Increasing </a:t>
            </a:r>
            <a:r>
              <a:rPr lang="en-US" dirty="0"/>
              <a:t>Difficulty (Leveling System</a:t>
            </a:r>
            <a:r>
              <a:rPr lang="en-US" dirty="0" smtClean="0"/>
              <a:t>)</a:t>
            </a:r>
            <a:endParaRPr lang="en-US" dirty="0"/>
          </a:p>
          <a:p>
            <a:pPr>
              <a:lnSpc>
                <a:spcPct val="130000"/>
              </a:lnSpc>
            </a:pPr>
            <a:r>
              <a:rPr lang="en-US" dirty="0" smtClean="0"/>
              <a:t>Low </a:t>
            </a:r>
            <a:r>
              <a:rPr lang="en-US" dirty="0"/>
              <a:t>Risk of Failure (Unlimited Retakes</a:t>
            </a:r>
            <a:r>
              <a:rPr lang="en-US" dirty="0" smtClean="0"/>
              <a:t>)</a:t>
            </a:r>
            <a:endParaRPr lang="en-US" dirty="0"/>
          </a:p>
          <a:p>
            <a:pPr>
              <a:lnSpc>
                <a:spcPct val="130000"/>
              </a:lnSpc>
            </a:pPr>
            <a:r>
              <a:rPr lang="en-US" dirty="0" smtClean="0"/>
              <a:t>Storyline </a:t>
            </a:r>
            <a:r>
              <a:rPr lang="en-US" dirty="0"/>
              <a:t>/ Narrative  </a:t>
            </a:r>
          </a:p>
          <a:p>
            <a:pPr>
              <a:lnSpc>
                <a:spcPct val="130000"/>
              </a:lnSpc>
            </a:pPr>
            <a:r>
              <a:rPr lang="en-US" dirty="0" smtClean="0"/>
              <a:t>Student </a:t>
            </a:r>
            <a:r>
              <a:rPr lang="en-US" dirty="0"/>
              <a:t>Choice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691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6858000" cy="914400"/>
          </a:xfrm>
        </p:spPr>
        <p:txBody>
          <a:bodyPr/>
          <a:lstStyle/>
          <a:p>
            <a:r>
              <a:rPr lang="en-US" sz="4800" b="1" u="sng" dirty="0" smtClean="0"/>
              <a:t>The </a:t>
            </a:r>
            <a:r>
              <a:rPr lang="en-US" sz="4800" b="1" u="sng" dirty="0" err="1" smtClean="0"/>
              <a:t>Kickstart</a:t>
            </a:r>
            <a:endParaRPr lang="en-US" sz="48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6553200" cy="4419600"/>
          </a:xfrm>
        </p:spPr>
        <p:txBody>
          <a:bodyPr/>
          <a:lstStyle/>
          <a:p>
            <a:r>
              <a:rPr lang="en-US" sz="3200" b="1" dirty="0" smtClean="0"/>
              <a:t>Problems of Practice</a:t>
            </a:r>
          </a:p>
          <a:p>
            <a:pPr lvl="1"/>
            <a:r>
              <a:rPr lang="en-US" dirty="0" smtClean="0"/>
              <a:t>Common Core</a:t>
            </a:r>
          </a:p>
          <a:p>
            <a:pPr lvl="1"/>
            <a:r>
              <a:rPr lang="en-US" dirty="0"/>
              <a:t>Meeting Diverse </a:t>
            </a:r>
            <a:r>
              <a:rPr lang="en-US" dirty="0" smtClean="0"/>
              <a:t>Needs</a:t>
            </a:r>
          </a:p>
          <a:p>
            <a:pPr lvl="1"/>
            <a:r>
              <a:rPr lang="en-US" dirty="0" smtClean="0"/>
              <a:t>Student Engagement</a:t>
            </a:r>
          </a:p>
          <a:p>
            <a:r>
              <a:rPr lang="en-US" sz="3200" b="1" dirty="0" err="1" smtClean="0"/>
              <a:t>Gamification</a:t>
            </a:r>
            <a:r>
              <a:rPr lang="en-US" sz="3200" b="1" dirty="0" smtClean="0"/>
              <a:t> as a Solution</a:t>
            </a:r>
          </a:p>
          <a:p>
            <a:pPr lvl="1"/>
            <a:r>
              <a:rPr lang="en-US" dirty="0" smtClean="0"/>
              <a:t>Synthesis of Multiple Knowledge and Skills through Mastery Learning Addresses Demands of Common Core</a:t>
            </a:r>
          </a:p>
          <a:p>
            <a:pPr lvl="1"/>
            <a:r>
              <a:rPr lang="en-US" dirty="0" smtClean="0"/>
              <a:t>High Levels of Flexibility and Feedback Meet Diverse Students Where They Are and Move Them Forward</a:t>
            </a:r>
          </a:p>
          <a:p>
            <a:pPr lvl="1"/>
            <a:r>
              <a:rPr lang="en-US" dirty="0" smtClean="0"/>
              <a:t>Active Learning: Those Doing the Work are the Ones Doing the Learning</a:t>
            </a:r>
          </a:p>
        </p:txBody>
      </p:sp>
    </p:spTree>
    <p:extLst>
      <p:ext uri="{BB962C8B-B14F-4D97-AF65-F5344CB8AC3E}">
        <p14:creationId xmlns:p14="http://schemas.microsoft.com/office/powerpoint/2010/main" val="35723149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6324600" cy="914400"/>
          </a:xfrm>
        </p:spPr>
        <p:txBody>
          <a:bodyPr/>
          <a:lstStyle/>
          <a:p>
            <a:r>
              <a:rPr lang="en-US" sz="4800" b="1" u="sng" dirty="0" smtClean="0"/>
              <a:t>How Can That Work?</a:t>
            </a:r>
            <a:endParaRPr lang="en-US" sz="4800" b="1" u="sng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Traditional Classrooms</a:t>
            </a:r>
          </a:p>
          <a:p>
            <a:r>
              <a:rPr lang="en-US" sz="2800" dirty="0" smtClean="0"/>
              <a:t>Collaborative Classrooms</a:t>
            </a:r>
          </a:p>
          <a:p>
            <a:r>
              <a:rPr lang="en-US" sz="2800" dirty="0" smtClean="0"/>
              <a:t>Self-Contained Classrooms</a:t>
            </a:r>
          </a:p>
          <a:p>
            <a:r>
              <a:rPr lang="en-US" sz="2800" dirty="0" smtClean="0"/>
              <a:t>Period Schedules</a:t>
            </a:r>
          </a:p>
          <a:p>
            <a:r>
              <a:rPr lang="en-US" sz="2800" dirty="0" smtClean="0"/>
              <a:t>Block Schedules</a:t>
            </a:r>
          </a:p>
          <a:p>
            <a:endParaRPr lang="en-US" sz="2800" dirty="0"/>
          </a:p>
          <a:p>
            <a:pPr marL="0" indent="0" algn="ctr">
              <a:buNone/>
            </a:pPr>
            <a:r>
              <a:rPr lang="en-US" sz="2800" b="1" dirty="0" smtClean="0"/>
              <a:t>Solution: Humanize It!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raditional Classroom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838200"/>
            <a:ext cx="650240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838200"/>
            <a:ext cx="62484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264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251"/>
            <a:ext cx="9144000" cy="6840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90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C10336785999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inancial_status">
      <a:majorFont>
        <a:latin typeface="Eras Bold ITC"/>
        <a:ea typeface=""/>
        <a:cs typeface=""/>
      </a:majorFont>
      <a:minorFont>
        <a:latin typeface="Eras Bold IT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ncial_statu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854117D-F09A-4C85-B430-16B400B3E14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TC103367859990</Template>
  <TotalTime>11514</TotalTime>
  <Words>479</Words>
  <Application>Microsoft Macintosh PowerPoint</Application>
  <PresentationFormat>On-screen Show (4:3)</PresentationFormat>
  <Paragraphs>110</Paragraphs>
  <Slides>21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TC103367859990</vt:lpstr>
      <vt:lpstr>Gamification to Engage Students in Literacy</vt:lpstr>
      <vt:lpstr>Gamification:</vt:lpstr>
      <vt:lpstr>Components</vt:lpstr>
      <vt:lpstr>Connections</vt:lpstr>
      <vt:lpstr>The Kickstart</vt:lpstr>
      <vt:lpstr>How Can That Work?</vt:lpstr>
      <vt:lpstr>PowerPoint Presentation</vt:lpstr>
      <vt:lpstr>PowerPoint Presentation</vt:lpstr>
      <vt:lpstr>PowerPoint Presentation</vt:lpstr>
      <vt:lpstr>Humanize the Classroom</vt:lpstr>
      <vt:lpstr>PowerPoint Presentation</vt:lpstr>
      <vt:lpstr>PowerPoint Presentation</vt:lpstr>
      <vt:lpstr>PowerPoint Presentation</vt:lpstr>
      <vt:lpstr>PowerPoint Presentation</vt:lpstr>
      <vt:lpstr>Our Path</vt:lpstr>
      <vt:lpstr>PowerPoint Presentation</vt:lpstr>
      <vt:lpstr>Our Path</vt:lpstr>
      <vt:lpstr>Queen’s Ransom:  The Process</vt:lpstr>
      <vt:lpstr>Queen’s Ransom www.tinyurl.com/qrgame </vt:lpstr>
      <vt:lpstr>Gamification Path</vt:lpstr>
      <vt:lpstr>Questions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Computer era design template</dc:title>
  <dc:creator/>
  <cp:keywords/>
  <cp:lastModifiedBy>Michael Young</cp:lastModifiedBy>
  <cp:revision>41</cp:revision>
  <dcterms:modified xsi:type="dcterms:W3CDTF">2014-04-09T01:30:00Z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TC103367859990</vt:lpwstr>
  </property>
</Properties>
</file>